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56" r:id="rId2"/>
    <p:sldId id="262" r:id="rId3"/>
    <p:sldId id="257" r:id="rId4"/>
    <p:sldId id="261" r:id="rId5"/>
    <p:sldId id="258" r:id="rId6"/>
    <p:sldId id="259"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20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29881-A15E-A341-9EC0-599D50E290D9}" type="datetimeFigureOut">
              <a:rPr lang="en-US" smtClean="0"/>
              <a:t>4/14/15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D0E640-CD3F-E140-8E1C-CEEC90319972}" type="slidenum">
              <a:rPr lang="en-US" smtClean="0"/>
              <a:t>‹#›</a:t>
            </a:fld>
            <a:endParaRPr lang="en-US"/>
          </a:p>
        </p:txBody>
      </p:sp>
    </p:spTree>
    <p:extLst>
      <p:ext uri="{BB962C8B-B14F-4D97-AF65-F5344CB8AC3E}">
        <p14:creationId xmlns:p14="http://schemas.microsoft.com/office/powerpoint/2010/main" val="3866490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India: Four broad castes, </a:t>
            </a:r>
            <a:r>
              <a:rPr lang="en-US" dirty="0" err="1" smtClean="0"/>
              <a:t>Dalits</a:t>
            </a:r>
            <a:r>
              <a:rPr lang="en-US" dirty="0" smtClean="0"/>
              <a:t> are not included at all due to their</a:t>
            </a:r>
            <a:r>
              <a:rPr lang="en-US" baseline="0" dirty="0" smtClean="0"/>
              <a:t> vocation-history of oppression, OBC added later and are determined with a combination of economic, educational criteria, and depends on local politics</a:t>
            </a:r>
          </a:p>
          <a:p>
            <a:endParaRPr lang="en-US" baseline="0" dirty="0" smtClean="0"/>
          </a:p>
          <a:p>
            <a:r>
              <a:rPr lang="en-US" baseline="0" dirty="0" smtClean="0"/>
              <a:t>Included the facts on here, but one of the biggest issues is people in a low caste, but having high political or economic power taking advantage of these quotas. This is the most hotly debated topic now</a:t>
            </a:r>
            <a:endParaRPr lang="en-US" dirty="0" smtClean="0"/>
          </a:p>
          <a:p>
            <a:endParaRPr lang="en-US" dirty="0" smtClean="0"/>
          </a:p>
          <a:p>
            <a:r>
              <a:rPr lang="en-US" dirty="0" smtClean="0"/>
              <a:t>U.S.:</a:t>
            </a:r>
            <a:r>
              <a:rPr lang="en-US" baseline="0" dirty="0" smtClean="0"/>
              <a:t> </a:t>
            </a:r>
            <a:r>
              <a:rPr lang="en-US" dirty="0" smtClean="0"/>
              <a:t>Exec. Order</a:t>
            </a:r>
            <a:r>
              <a:rPr lang="en-US" baseline="0" dirty="0" smtClean="0"/>
              <a:t> No. 11246 Called for colleges and universities to recruit more Black students and faculty members, without treating them differently when making actual decisions</a:t>
            </a:r>
          </a:p>
          <a:p>
            <a:endParaRPr lang="en-US" baseline="0" dirty="0" smtClean="0"/>
          </a:p>
          <a:p>
            <a:r>
              <a:rPr lang="en-US" baseline="0" dirty="0" smtClean="0"/>
              <a:t>Bakke upheld the idea that quotas could not be used under the Equal Protection Clause, but it could be a factor</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3</a:t>
            </a:fld>
            <a:endParaRPr lang="en-US"/>
          </a:p>
        </p:txBody>
      </p:sp>
    </p:spTree>
    <p:extLst>
      <p:ext uri="{BB962C8B-B14F-4D97-AF65-F5344CB8AC3E}">
        <p14:creationId xmlns:p14="http://schemas.microsoft.com/office/powerpoint/2010/main" val="4187547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Individualism</a:t>
            </a:r>
            <a:r>
              <a:rPr lang="en-US" baseline="0" dirty="0" smtClean="0"/>
              <a:t>/Collectivism and Pluralistic/Non may help us understand the basis for each country’s affirmative action policies</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4</a:t>
            </a:fld>
            <a:endParaRPr lang="en-US"/>
          </a:p>
        </p:txBody>
      </p:sp>
    </p:spTree>
    <p:extLst>
      <p:ext uri="{BB962C8B-B14F-4D97-AF65-F5344CB8AC3E}">
        <p14:creationId xmlns:p14="http://schemas.microsoft.com/office/powerpoint/2010/main" val="2672805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Ruling class: Those who have racial</a:t>
            </a:r>
            <a:r>
              <a:rPr lang="en-US" baseline="0" dirty="0" smtClean="0"/>
              <a:t> or caste preference and the economic and/or political means to take advantage of the system</a:t>
            </a:r>
          </a:p>
          <a:p>
            <a:endParaRPr lang="en-US" baseline="0" dirty="0" smtClean="0"/>
          </a:p>
          <a:p>
            <a:r>
              <a:rPr lang="en-US" baseline="0" dirty="0" smtClean="0"/>
              <a:t>Marx: Caste system is no longer as restrictive, so it is more of a stretch that this is a class issue. The </a:t>
            </a:r>
            <a:r>
              <a:rPr lang="en-US" baseline="0" dirty="0" err="1" smtClean="0"/>
              <a:t>u.s.</a:t>
            </a:r>
            <a:r>
              <a:rPr lang="en-US" baseline="0" dirty="0" smtClean="0"/>
              <a:t> doesn’t have a class system really at all, so his theory is expanded to more than class</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5</a:t>
            </a:fld>
            <a:endParaRPr lang="en-US"/>
          </a:p>
        </p:txBody>
      </p:sp>
    </p:spTree>
    <p:extLst>
      <p:ext uri="{BB962C8B-B14F-4D97-AF65-F5344CB8AC3E}">
        <p14:creationId xmlns:p14="http://schemas.microsoft.com/office/powerpoint/2010/main" val="2262598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Mandal</a:t>
            </a:r>
            <a:r>
              <a:rPr lang="en-US" dirty="0" smtClean="0"/>
              <a:t>-caste categorization</a:t>
            </a:r>
            <a:r>
              <a:rPr lang="en-US" baseline="0" dirty="0" smtClean="0"/>
              <a:t> used in quota (AA) development</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6</a:t>
            </a:fld>
            <a:endParaRPr lang="en-US"/>
          </a:p>
        </p:txBody>
      </p:sp>
    </p:spTree>
    <p:extLst>
      <p:ext uri="{BB962C8B-B14F-4D97-AF65-F5344CB8AC3E}">
        <p14:creationId xmlns:p14="http://schemas.microsoft.com/office/powerpoint/2010/main" val="492100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Economic</a:t>
            </a:r>
            <a:r>
              <a:rPr lang="en-US" baseline="0" dirty="0" smtClean="0"/>
              <a:t> situation (class) of </a:t>
            </a:r>
            <a:r>
              <a:rPr lang="en-US" baseline="0" dirty="0" err="1" smtClean="0"/>
              <a:t>fmaily</a:t>
            </a:r>
            <a:r>
              <a:rPr lang="en-US" baseline="0" dirty="0" smtClean="0"/>
              <a:t> is not really considered in either situation. Case does not equal economic class anymore. </a:t>
            </a:r>
          </a:p>
          <a:p>
            <a:endParaRPr lang="en-US" baseline="0" dirty="0" smtClean="0"/>
          </a:p>
          <a:p>
            <a:r>
              <a:rPr lang="en-US" baseline="0" dirty="0" smtClean="0"/>
              <a:t>Similar to </a:t>
            </a:r>
            <a:r>
              <a:rPr lang="en-US" baseline="0" dirty="0" err="1" smtClean="0"/>
              <a:t>Mandal</a:t>
            </a:r>
            <a:r>
              <a:rPr lang="en-US" baseline="0" dirty="0" smtClean="0"/>
              <a:t> report because you are compared to others, whether based on class or academic achievement—false consciousness that they have control over their admissions? Reinforces norms, power still belongs to superstructure (the government/university)</a:t>
            </a:r>
          </a:p>
          <a:p>
            <a:endParaRPr lang="en-US" baseline="0" dirty="0" smtClean="0"/>
          </a:p>
          <a:p>
            <a:r>
              <a:rPr lang="en-US" baseline="0" dirty="0" smtClean="0"/>
              <a:t>Neither bill helps students once they arrive at a university, only in admissions. Thomas Sowell found that </a:t>
            </a:r>
            <a:r>
              <a:rPr lang="en-US" baseline="0" dirty="0" err="1" smtClean="0"/>
              <a:t>dalit</a:t>
            </a:r>
            <a:r>
              <a:rPr lang="en-US" baseline="0" dirty="0" smtClean="0"/>
              <a:t> students in technology schools had much higher drop out rate than other castes</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7</a:t>
            </a:fld>
            <a:endParaRPr lang="en-US"/>
          </a:p>
        </p:txBody>
      </p:sp>
    </p:spTree>
    <p:extLst>
      <p:ext uri="{BB962C8B-B14F-4D97-AF65-F5344CB8AC3E}">
        <p14:creationId xmlns:p14="http://schemas.microsoft.com/office/powerpoint/2010/main" val="86362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 for India:</a:t>
            </a:r>
            <a:r>
              <a:rPr lang="en-US" baseline="0" dirty="0" smtClean="0"/>
              <a:t> May cause political backlash from castes in power who benefit, conflict perspective would say there is still too much division of power according to the castes and class</a:t>
            </a:r>
            <a:endParaRPr lang="en-US" dirty="0"/>
          </a:p>
        </p:txBody>
      </p:sp>
      <p:sp>
        <p:nvSpPr>
          <p:cNvPr id="4" name="Slide Number Placeholder 3"/>
          <p:cNvSpPr>
            <a:spLocks noGrp="1"/>
          </p:cNvSpPr>
          <p:nvPr>
            <p:ph type="sldNum" sz="quarter" idx="10"/>
          </p:nvPr>
        </p:nvSpPr>
        <p:spPr/>
        <p:txBody>
          <a:bodyPr/>
          <a:lstStyle/>
          <a:p>
            <a:fld id="{E9D0E640-CD3F-E140-8E1C-CEEC90319972}" type="slidenum">
              <a:rPr lang="en-US" smtClean="0"/>
              <a:t>8</a:t>
            </a:fld>
            <a:endParaRPr lang="en-US"/>
          </a:p>
        </p:txBody>
      </p:sp>
    </p:spTree>
    <p:extLst>
      <p:ext uri="{BB962C8B-B14F-4D97-AF65-F5344CB8AC3E}">
        <p14:creationId xmlns:p14="http://schemas.microsoft.com/office/powerpoint/2010/main" val="224826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4A6734C-E115-4BC5-9FB0-F9BF6FABFDA0}" type="datetimeFigureOut">
              <a:rPr lang="en-US" smtClean="0"/>
              <a:t>4/14/15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39C4FB-7D33-419B-8833-D1372BFD11C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6734C-E115-4BC5-9FB0-F9BF6FABFDA0}"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39C4FB-7D33-419B-8833-D1372BFD11C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6734C-E115-4BC5-9FB0-F9BF6FABFDA0}"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A6734C-E115-4BC5-9FB0-F9BF6FABFDA0}"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739C4FB-7D33-419B-8833-D1372BFD11C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4A6734C-E115-4BC5-9FB0-F9BF6FABFDA0}" type="datetimeFigureOut">
              <a:rPr lang="en-US" smtClean="0"/>
              <a:t>4/14/15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39C4FB-7D33-419B-8833-D1372BFD11C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4A6734C-E115-4BC5-9FB0-F9BF6FABFDA0}"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4A6734C-E115-4BC5-9FB0-F9BF6FABFDA0}" type="datetimeFigureOut">
              <a:rPr lang="en-US" smtClean="0"/>
              <a:t>4/14/15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39C4FB-7D33-419B-8833-D1372BFD11C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A6734C-E115-4BC5-9FB0-F9BF6FABFDA0}" type="datetimeFigureOut">
              <a:rPr lang="en-US" smtClean="0"/>
              <a:t>4/14/15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739C4FB-7D33-419B-8833-D1372BFD11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4A6734C-E115-4BC5-9FB0-F9BF6FABFDA0}" type="datetimeFigureOut">
              <a:rPr lang="en-US" smtClean="0"/>
              <a:t>4/14/15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39C4FB-7D33-419B-8833-D1372BFD11C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4A6734C-E115-4BC5-9FB0-F9BF6FABFDA0}" type="datetimeFigureOut">
              <a:rPr lang="en-US" smtClean="0"/>
              <a:t>4/14/15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39C4FB-7D33-419B-8833-D1372BFD11C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4A6734C-E115-4BC5-9FB0-F9BF6FABFDA0}" type="datetimeFigureOut">
              <a:rPr lang="en-US" smtClean="0"/>
              <a:t>4/14/15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4A6734C-E115-4BC5-9FB0-F9BF6FABFDA0}" type="datetimeFigureOut">
              <a:rPr lang="en-US" smtClean="0"/>
              <a:t>4/14/15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39C4FB-7D33-419B-8833-D1372BFD11C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gis.state.tx.us" TargetMode="External"/><Relationship Id="rId3" Type="http://schemas.openxmlformats.org/officeDocument/2006/relationships/hyperlink" Target="http://www.nytim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Julie Palmer</a:t>
            </a:r>
            <a:endParaRPr lang="en-US" dirty="0"/>
          </a:p>
        </p:txBody>
      </p:sp>
      <p:sp>
        <p:nvSpPr>
          <p:cNvPr id="2" name="Title 1"/>
          <p:cNvSpPr>
            <a:spLocks noGrp="1"/>
          </p:cNvSpPr>
          <p:nvPr>
            <p:ph type="ctrTitle"/>
          </p:nvPr>
        </p:nvSpPr>
        <p:spPr/>
        <p:txBody>
          <a:bodyPr/>
          <a:lstStyle/>
          <a:p>
            <a:r>
              <a:rPr lang="en-US" dirty="0" smtClean="0"/>
              <a:t>Affirmative action </a:t>
            </a:r>
            <a:r>
              <a:rPr lang="en-US" dirty="0" smtClean="0"/>
              <a:t>in </a:t>
            </a:r>
            <a:r>
              <a:rPr lang="en-US" dirty="0" smtClean="0"/>
              <a:t>India and the United States</a:t>
            </a:r>
            <a:endParaRPr lang="en-US" dirty="0"/>
          </a:p>
        </p:txBody>
      </p:sp>
    </p:spTree>
    <p:extLst>
      <p:ext uri="{BB962C8B-B14F-4D97-AF65-F5344CB8AC3E}">
        <p14:creationId xmlns:p14="http://schemas.microsoft.com/office/powerpoint/2010/main" val="4798306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and Research Question</a:t>
            </a:r>
            <a:endParaRPr lang="en-US" dirty="0"/>
          </a:p>
        </p:txBody>
      </p:sp>
      <p:sp>
        <p:nvSpPr>
          <p:cNvPr id="3" name="Content Placeholder 2"/>
          <p:cNvSpPr>
            <a:spLocks noGrp="1"/>
          </p:cNvSpPr>
          <p:nvPr>
            <p:ph sz="quarter" idx="1"/>
          </p:nvPr>
        </p:nvSpPr>
        <p:spPr/>
        <p:txBody>
          <a:bodyPr/>
          <a:lstStyle/>
          <a:p>
            <a:r>
              <a:rPr lang="en-US" dirty="0" smtClean="0"/>
              <a:t>Overall Issues:</a:t>
            </a:r>
          </a:p>
          <a:p>
            <a:pPr lvl="1"/>
            <a:r>
              <a:rPr lang="en-US" dirty="0" smtClean="0"/>
              <a:t>Affirmative action receives a lot of criticism in the United States, but how is it viewed in other countries?</a:t>
            </a:r>
          </a:p>
          <a:p>
            <a:pPr lvl="1"/>
            <a:r>
              <a:rPr lang="en-US" dirty="0" smtClean="0"/>
              <a:t>Is affirmative action actually helping students that need increased access to higher education?</a:t>
            </a:r>
          </a:p>
          <a:p>
            <a:pPr lvl="1"/>
            <a:r>
              <a:rPr lang="en-US" dirty="0" smtClean="0"/>
              <a:t>What shape is affirmative action legislation taking now?</a:t>
            </a:r>
          </a:p>
          <a:p>
            <a:r>
              <a:rPr lang="en-US" dirty="0" smtClean="0"/>
              <a:t>Research Question: </a:t>
            </a:r>
          </a:p>
          <a:p>
            <a:pPr lvl="1"/>
            <a:r>
              <a:rPr lang="en-US" dirty="0" smtClean="0"/>
              <a:t>“</a:t>
            </a:r>
            <a:r>
              <a:rPr lang="en-US" dirty="0"/>
              <a:t>How and to what extent have affirmative action policies impacted access to higher education for students who identify as having low socioeconomic status in India and United States, respectively?” </a:t>
            </a:r>
          </a:p>
        </p:txBody>
      </p:sp>
    </p:spTree>
    <p:extLst>
      <p:ext uri="{BB962C8B-B14F-4D97-AF65-F5344CB8AC3E}">
        <p14:creationId xmlns:p14="http://schemas.microsoft.com/office/powerpoint/2010/main" val="33214590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a:t>
            </a:r>
            <a:endParaRPr lang="en-US" dirty="0"/>
          </a:p>
        </p:txBody>
      </p:sp>
      <p:sp>
        <p:nvSpPr>
          <p:cNvPr id="3" name="Content Placeholder 2"/>
          <p:cNvSpPr>
            <a:spLocks noGrp="1"/>
          </p:cNvSpPr>
          <p:nvPr>
            <p:ph sz="quarter" idx="1"/>
          </p:nvPr>
        </p:nvSpPr>
        <p:spPr>
          <a:xfrm>
            <a:off x="0" y="1458672"/>
            <a:ext cx="4646538" cy="4907536"/>
          </a:xfrm>
        </p:spPr>
        <p:txBody>
          <a:bodyPr>
            <a:normAutofit lnSpcReduction="10000"/>
          </a:bodyPr>
          <a:lstStyle/>
          <a:p>
            <a:pPr marL="0" indent="0" algn="ctr">
              <a:buNone/>
            </a:pPr>
            <a:r>
              <a:rPr lang="en-US" sz="2500" dirty="0" smtClean="0"/>
              <a:t>Affirmative Action in India</a:t>
            </a:r>
          </a:p>
          <a:p>
            <a:pPr lvl="1"/>
            <a:r>
              <a:rPr lang="en-US" dirty="0" smtClean="0"/>
              <a:t>Began in late 19</a:t>
            </a:r>
            <a:r>
              <a:rPr lang="en-US" baseline="30000" dirty="0" smtClean="0"/>
              <a:t>th</a:t>
            </a:r>
            <a:r>
              <a:rPr lang="en-US" dirty="0" smtClean="0"/>
              <a:t> century, early 20</a:t>
            </a:r>
            <a:r>
              <a:rPr lang="en-US" baseline="30000" dirty="0" smtClean="0"/>
              <a:t>th</a:t>
            </a:r>
            <a:r>
              <a:rPr lang="en-US" dirty="0" smtClean="0"/>
              <a:t> century</a:t>
            </a:r>
          </a:p>
          <a:p>
            <a:pPr lvl="2"/>
            <a:r>
              <a:rPr lang="en-US" dirty="0" smtClean="0"/>
              <a:t>Aimed to reduce power of highest caste </a:t>
            </a:r>
          </a:p>
          <a:p>
            <a:pPr lvl="1"/>
            <a:r>
              <a:rPr lang="en-US" dirty="0" smtClean="0"/>
              <a:t>Caste based</a:t>
            </a:r>
          </a:p>
          <a:p>
            <a:pPr lvl="2"/>
            <a:r>
              <a:rPr lang="en-US" dirty="0" err="1" smtClean="0"/>
              <a:t>Dalits</a:t>
            </a:r>
            <a:r>
              <a:rPr lang="en-US" dirty="0" smtClean="0"/>
              <a:t> (untouchables), </a:t>
            </a:r>
            <a:r>
              <a:rPr lang="en-US" dirty="0" err="1" smtClean="0"/>
              <a:t>Adivasis</a:t>
            </a:r>
            <a:r>
              <a:rPr lang="en-US" dirty="0" smtClean="0"/>
              <a:t>, Other Backward Classes (OBC)</a:t>
            </a:r>
          </a:p>
          <a:p>
            <a:pPr lvl="1"/>
            <a:r>
              <a:rPr lang="en-US" dirty="0" smtClean="0"/>
              <a:t>Quotas and reservations</a:t>
            </a:r>
          </a:p>
          <a:p>
            <a:pPr lvl="2"/>
            <a:r>
              <a:rPr lang="en-US" dirty="0" smtClean="0"/>
              <a:t>2008: 15% reserved for </a:t>
            </a:r>
            <a:r>
              <a:rPr lang="en-US" dirty="0" err="1" smtClean="0"/>
              <a:t>Dalits</a:t>
            </a:r>
            <a:r>
              <a:rPr lang="en-US" dirty="0" smtClean="0"/>
              <a:t> and 7.5% </a:t>
            </a:r>
            <a:r>
              <a:rPr lang="en-US" dirty="0" err="1" smtClean="0"/>
              <a:t>Adivasis</a:t>
            </a:r>
            <a:endParaRPr lang="en-US" dirty="0" smtClean="0"/>
          </a:p>
          <a:p>
            <a:pPr lvl="2"/>
            <a:r>
              <a:rPr lang="en-US" dirty="0" smtClean="0"/>
              <a:t>Most states have higher quotas</a:t>
            </a:r>
          </a:p>
          <a:p>
            <a:pPr lvl="3"/>
            <a:r>
              <a:rPr lang="en-US" dirty="0" smtClean="0"/>
              <a:t>Tamil Nadu: 69% for backward castes</a:t>
            </a:r>
          </a:p>
        </p:txBody>
      </p:sp>
      <p:sp>
        <p:nvSpPr>
          <p:cNvPr id="6" name="Content Placeholder 2"/>
          <p:cNvSpPr txBox="1">
            <a:spLocks/>
          </p:cNvSpPr>
          <p:nvPr/>
        </p:nvSpPr>
        <p:spPr>
          <a:xfrm>
            <a:off x="4491654" y="1458672"/>
            <a:ext cx="4460675" cy="49075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en-US" sz="2500" dirty="0" smtClean="0"/>
              <a:t>Affirmative Action in the U.S. </a:t>
            </a:r>
          </a:p>
          <a:p>
            <a:pPr lvl="1"/>
            <a:r>
              <a:rPr lang="en-US" dirty="0" smtClean="0"/>
              <a:t>Began with Civil Rights Act of 1964</a:t>
            </a:r>
          </a:p>
          <a:p>
            <a:pPr lvl="2"/>
            <a:r>
              <a:rPr lang="en-US" dirty="0" smtClean="0"/>
              <a:t>Specified in Executive Order No. 11246</a:t>
            </a:r>
          </a:p>
          <a:p>
            <a:pPr lvl="1"/>
            <a:r>
              <a:rPr lang="en-US" dirty="0" smtClean="0"/>
              <a:t>Originally race based</a:t>
            </a:r>
          </a:p>
          <a:p>
            <a:pPr lvl="2"/>
            <a:r>
              <a:rPr lang="en-US" dirty="0" smtClean="0"/>
              <a:t>Began with African Americans, now includes other racial groups</a:t>
            </a:r>
          </a:p>
          <a:p>
            <a:pPr lvl="2"/>
            <a:r>
              <a:rPr lang="en-US" dirty="0" smtClean="0"/>
              <a:t>Merit based in some states</a:t>
            </a:r>
          </a:p>
          <a:p>
            <a:pPr lvl="1"/>
            <a:r>
              <a:rPr lang="en-US" dirty="0" smtClean="0"/>
              <a:t>Factor in admissions</a:t>
            </a:r>
          </a:p>
          <a:p>
            <a:pPr lvl="2"/>
            <a:r>
              <a:rPr lang="en-US" dirty="0" smtClean="0"/>
              <a:t>U of C v. Bakke (1978)</a:t>
            </a:r>
          </a:p>
          <a:p>
            <a:pPr lvl="2"/>
            <a:endParaRPr lang="en-US" dirty="0" smtClean="0"/>
          </a:p>
          <a:p>
            <a:pPr lvl="2"/>
            <a:endParaRPr lang="en-US" dirty="0" smtClean="0"/>
          </a:p>
          <a:p>
            <a:pPr lvl="2"/>
            <a:endParaRPr lang="en-US" dirty="0" smtClean="0"/>
          </a:p>
        </p:txBody>
      </p:sp>
    </p:spTree>
    <p:extLst>
      <p:ext uri="{BB962C8B-B14F-4D97-AF65-F5344CB8AC3E}">
        <p14:creationId xmlns:p14="http://schemas.microsoft.com/office/powerpoint/2010/main" val="35381310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01753" y="1363083"/>
            <a:ext cx="4087290" cy="478627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en-US" dirty="0" smtClean="0"/>
              <a:t>Basis for Comparison</a:t>
            </a:r>
          </a:p>
          <a:p>
            <a:r>
              <a:rPr lang="en-US" sz="2400" dirty="0" smtClean="0"/>
              <a:t>Democratic electoral systems</a:t>
            </a:r>
          </a:p>
          <a:p>
            <a:pPr lvl="1"/>
            <a:r>
              <a:rPr lang="en-US" sz="2000" dirty="0" smtClean="0"/>
              <a:t>Constitutions that protect individual and civil rights</a:t>
            </a:r>
          </a:p>
          <a:p>
            <a:r>
              <a:rPr lang="en-US" sz="2400" dirty="0" smtClean="0"/>
              <a:t>Identities with history of oppression</a:t>
            </a:r>
          </a:p>
          <a:p>
            <a:pPr lvl="1"/>
            <a:r>
              <a:rPr lang="en-US" sz="2000" dirty="0" smtClean="0"/>
              <a:t>Considered the “focus” of affirmative action policies</a:t>
            </a:r>
          </a:p>
          <a:p>
            <a:r>
              <a:rPr lang="en-US" sz="2400" dirty="0" smtClean="0"/>
              <a:t>Recent changes in AA policies are hotly debated</a:t>
            </a:r>
          </a:p>
          <a:p>
            <a:pPr lvl="1"/>
            <a:r>
              <a:rPr lang="en-US" sz="1900" dirty="0" smtClean="0"/>
              <a:t>Politically and judicially</a:t>
            </a:r>
          </a:p>
        </p:txBody>
      </p:sp>
      <p:sp>
        <p:nvSpPr>
          <p:cNvPr id="14" name="Title 13"/>
          <p:cNvSpPr>
            <a:spLocks noGrp="1"/>
          </p:cNvSpPr>
          <p:nvPr>
            <p:ph type="title"/>
          </p:nvPr>
        </p:nvSpPr>
        <p:spPr/>
        <p:txBody>
          <a:bodyPr/>
          <a:lstStyle/>
          <a:p>
            <a:r>
              <a:rPr lang="en-US" dirty="0" smtClean="0"/>
              <a:t>Literature Review cont’d.</a:t>
            </a:r>
            <a:endParaRPr lang="en-US" dirty="0"/>
          </a:p>
        </p:txBody>
      </p:sp>
      <p:sp>
        <p:nvSpPr>
          <p:cNvPr id="18" name="Content Placeholder 2"/>
          <p:cNvSpPr txBox="1">
            <a:spLocks/>
          </p:cNvSpPr>
          <p:nvPr/>
        </p:nvSpPr>
        <p:spPr>
          <a:xfrm>
            <a:off x="4389043" y="1363083"/>
            <a:ext cx="4563287" cy="4925677"/>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en-US" dirty="0" smtClean="0"/>
              <a:t>Cultural Indicators</a:t>
            </a:r>
          </a:p>
          <a:p>
            <a:r>
              <a:rPr lang="en-US" sz="2400" dirty="0" smtClean="0"/>
              <a:t>Individualism vs. Collectivism</a:t>
            </a:r>
          </a:p>
          <a:p>
            <a:pPr lvl="1"/>
            <a:r>
              <a:rPr lang="en-US" sz="2000" dirty="0" smtClean="0"/>
              <a:t>India: Close social networks, what is best for the community</a:t>
            </a:r>
          </a:p>
          <a:p>
            <a:pPr lvl="1"/>
            <a:r>
              <a:rPr lang="en-US" sz="2000" dirty="0" smtClean="0"/>
              <a:t>U.S.: Personal responsibility, “American Dream”</a:t>
            </a:r>
          </a:p>
          <a:p>
            <a:r>
              <a:rPr lang="en-US" sz="2400" dirty="0" smtClean="0"/>
              <a:t>Pluralistic vs. Non-pluralistic </a:t>
            </a:r>
          </a:p>
          <a:p>
            <a:pPr lvl="1"/>
            <a:r>
              <a:rPr lang="en-US" sz="2000" dirty="0" smtClean="0"/>
              <a:t>India: Different identity groups exist among one another</a:t>
            </a:r>
          </a:p>
          <a:p>
            <a:pPr lvl="1"/>
            <a:r>
              <a:rPr lang="en-US" sz="2000" dirty="0" smtClean="0"/>
              <a:t>U.S.: Place differences aside to absorb society norms</a:t>
            </a:r>
          </a:p>
          <a:p>
            <a:r>
              <a:rPr lang="en-US" sz="2500" dirty="0" smtClean="0"/>
              <a:t>Class structure</a:t>
            </a:r>
          </a:p>
          <a:p>
            <a:pPr lvl="1"/>
            <a:r>
              <a:rPr lang="en-US" sz="2000" dirty="0" smtClean="0"/>
              <a:t>Mobility in India v. U.S.</a:t>
            </a:r>
          </a:p>
          <a:p>
            <a:pPr marL="274320" lvl="1" indent="0">
              <a:buNone/>
            </a:pPr>
            <a:endParaRPr lang="en-US" sz="2000" dirty="0" smtClean="0"/>
          </a:p>
          <a:p>
            <a:pPr lvl="1"/>
            <a:endParaRPr lang="en-US" sz="2000" dirty="0" smtClean="0"/>
          </a:p>
        </p:txBody>
      </p:sp>
    </p:spTree>
    <p:extLst>
      <p:ext uri="{BB962C8B-B14F-4D97-AF65-F5344CB8AC3E}">
        <p14:creationId xmlns:p14="http://schemas.microsoft.com/office/powerpoint/2010/main" val="33977502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Perspective</a:t>
            </a:r>
            <a:endParaRPr lang="en-US" dirty="0"/>
          </a:p>
        </p:txBody>
      </p:sp>
      <p:sp>
        <p:nvSpPr>
          <p:cNvPr id="3" name="Content Placeholder 2"/>
          <p:cNvSpPr>
            <a:spLocks noGrp="1"/>
          </p:cNvSpPr>
          <p:nvPr>
            <p:ph sz="quarter" idx="1"/>
          </p:nvPr>
        </p:nvSpPr>
        <p:spPr>
          <a:xfrm>
            <a:off x="332232" y="4028764"/>
            <a:ext cx="8503920" cy="2628128"/>
          </a:xfrm>
        </p:spPr>
        <p:txBody>
          <a:bodyPr>
            <a:normAutofit/>
          </a:bodyPr>
          <a:lstStyle/>
          <a:p>
            <a:pPr marL="0" indent="0" algn="ctr">
              <a:buNone/>
            </a:pPr>
            <a:r>
              <a:rPr lang="en-US" dirty="0" smtClean="0"/>
              <a:t>Limitations</a:t>
            </a:r>
          </a:p>
          <a:p>
            <a:r>
              <a:rPr lang="en-US" dirty="0" smtClean="0"/>
              <a:t>U.S. does not have class based AA policy</a:t>
            </a:r>
          </a:p>
          <a:p>
            <a:r>
              <a:rPr lang="en-US" dirty="0" smtClean="0"/>
              <a:t>Public schools—higher education is not “owned” by the Bourgeoisie </a:t>
            </a:r>
          </a:p>
          <a:p>
            <a:r>
              <a:rPr lang="en-US" dirty="0" smtClean="0"/>
              <a:t>Marx’s definition of class has changed</a:t>
            </a:r>
            <a:endParaRPr lang="en-US" dirty="0"/>
          </a:p>
        </p:txBody>
      </p:sp>
      <p:sp>
        <p:nvSpPr>
          <p:cNvPr id="4" name="Content Placeholder 2"/>
          <p:cNvSpPr txBox="1">
            <a:spLocks/>
          </p:cNvSpPr>
          <p:nvPr/>
        </p:nvSpPr>
        <p:spPr>
          <a:xfrm>
            <a:off x="301752" y="1540042"/>
            <a:ext cx="8689848" cy="2628128"/>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Education as a system for reinforcing norms and power dynamics</a:t>
            </a:r>
          </a:p>
          <a:p>
            <a:r>
              <a:rPr lang="en-US" dirty="0" smtClean="0"/>
              <a:t>Affirmative action policies-struggle between the ruling class and subordinate class?</a:t>
            </a:r>
          </a:p>
          <a:p>
            <a:r>
              <a:rPr lang="en-US" dirty="0" smtClean="0"/>
              <a:t>False consciousness—AA is allowing for exploitation of the subordinate classes</a:t>
            </a:r>
            <a:endParaRPr lang="en-US" dirty="0"/>
          </a:p>
        </p:txBody>
      </p:sp>
    </p:spTree>
    <p:extLst>
      <p:ext uri="{BB962C8B-B14F-4D97-AF65-F5344CB8AC3E}">
        <p14:creationId xmlns:p14="http://schemas.microsoft.com/office/powerpoint/2010/main" val="40085853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a:xfrm>
            <a:off x="301752" y="1527047"/>
            <a:ext cx="8503920" cy="4839159"/>
          </a:xfrm>
        </p:spPr>
        <p:txBody>
          <a:bodyPr>
            <a:normAutofit fontScale="92500" lnSpcReduction="20000"/>
          </a:bodyPr>
          <a:lstStyle/>
          <a:p>
            <a:r>
              <a:rPr lang="en-US" dirty="0" smtClean="0"/>
              <a:t>India’s </a:t>
            </a:r>
            <a:r>
              <a:rPr lang="en-US" dirty="0" err="1" smtClean="0"/>
              <a:t>Mandal</a:t>
            </a:r>
            <a:r>
              <a:rPr lang="en-US" dirty="0" smtClean="0"/>
              <a:t> Commission Report (1978)</a:t>
            </a:r>
          </a:p>
          <a:p>
            <a:pPr lvl="1"/>
            <a:r>
              <a:rPr lang="en-US" dirty="0" smtClean="0"/>
              <a:t>Social, educational, and economic factors weighted to determine the categorization of caste as backward or advanced</a:t>
            </a:r>
          </a:p>
          <a:p>
            <a:r>
              <a:rPr lang="en-US" dirty="0" smtClean="0"/>
              <a:t>U.S.’s Texas House Bill 588 (1997)</a:t>
            </a:r>
          </a:p>
          <a:p>
            <a:pPr lvl="1"/>
            <a:r>
              <a:rPr lang="en-US" dirty="0" smtClean="0"/>
              <a:t>“Color blind” AA created to comply with Hopwood v. Texas (1996), which forbid race-based affirmative action</a:t>
            </a:r>
          </a:p>
          <a:p>
            <a:pPr lvl="1"/>
            <a:endParaRPr lang="en-US" dirty="0" smtClean="0"/>
          </a:p>
          <a:p>
            <a:pPr marL="0" indent="0">
              <a:buNone/>
            </a:pPr>
            <a:r>
              <a:rPr lang="en-US" dirty="0" smtClean="0"/>
              <a:t>Criteria for analysis:</a:t>
            </a:r>
          </a:p>
          <a:p>
            <a:pPr marL="0" indent="0">
              <a:buNone/>
            </a:pPr>
            <a:r>
              <a:rPr lang="en-US" dirty="0" smtClean="0"/>
              <a:t>1</a:t>
            </a:r>
            <a:r>
              <a:rPr lang="en-US" dirty="0"/>
              <a:t>.  The history behind the document, and the feelings toward affirmative action at the time</a:t>
            </a:r>
          </a:p>
          <a:p>
            <a:pPr marL="0" indent="0">
              <a:buNone/>
            </a:pPr>
            <a:r>
              <a:rPr lang="en-US" dirty="0"/>
              <a:t>2.  The content of the text, specifically, how access for low socioeconomic students is addressed</a:t>
            </a:r>
          </a:p>
          <a:p>
            <a:pPr marL="0" indent="0">
              <a:buNone/>
            </a:pPr>
            <a:r>
              <a:rPr lang="en-US" dirty="0"/>
              <a:t>3.  Analysis of the history, attitudes, and text itself through the conflict perspective</a:t>
            </a:r>
          </a:p>
          <a:p>
            <a:endParaRPr lang="en-US" dirty="0"/>
          </a:p>
        </p:txBody>
      </p:sp>
    </p:spTree>
    <p:extLst>
      <p:ext uri="{BB962C8B-B14F-4D97-AF65-F5344CB8AC3E}">
        <p14:creationId xmlns:p14="http://schemas.microsoft.com/office/powerpoint/2010/main" val="30322752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Findings</a:t>
            </a:r>
            <a:endParaRPr lang="en-US" dirty="0"/>
          </a:p>
        </p:txBody>
      </p:sp>
      <p:sp>
        <p:nvSpPr>
          <p:cNvPr id="3" name="Content Placeholder 2"/>
          <p:cNvSpPr>
            <a:spLocks noGrp="1"/>
          </p:cNvSpPr>
          <p:nvPr>
            <p:ph sz="quarter" idx="1"/>
          </p:nvPr>
        </p:nvSpPr>
        <p:spPr/>
        <p:txBody>
          <a:bodyPr>
            <a:normAutofit fontScale="92500"/>
          </a:bodyPr>
          <a:lstStyle/>
          <a:p>
            <a:r>
              <a:rPr lang="en-US" dirty="0" err="1" smtClean="0"/>
              <a:t>Mandal</a:t>
            </a:r>
            <a:r>
              <a:rPr lang="en-US" dirty="0" smtClean="0"/>
              <a:t> Commission Report</a:t>
            </a:r>
          </a:p>
          <a:p>
            <a:pPr lvl="1"/>
            <a:r>
              <a:rPr lang="en-US" dirty="0"/>
              <a:t>Provided greater quotas for those of lower </a:t>
            </a:r>
            <a:r>
              <a:rPr lang="en-US" dirty="0" smtClean="0"/>
              <a:t>castes</a:t>
            </a:r>
          </a:p>
          <a:p>
            <a:pPr lvl="1"/>
            <a:r>
              <a:rPr lang="en-US" dirty="0" smtClean="0"/>
              <a:t>Driven by powerful politicians of higher castes</a:t>
            </a:r>
          </a:p>
          <a:p>
            <a:pPr lvl="1"/>
            <a:r>
              <a:rPr lang="en-US" dirty="0" smtClean="0"/>
              <a:t>Greater emphasis on class, reinforcing capitalist system</a:t>
            </a:r>
          </a:p>
          <a:p>
            <a:pPr lvl="2"/>
            <a:r>
              <a:rPr lang="en-US" dirty="0" smtClean="0"/>
              <a:t>People are being advantaged or disadvantaged based on family history</a:t>
            </a:r>
          </a:p>
          <a:p>
            <a:r>
              <a:rPr lang="en-US" dirty="0" smtClean="0"/>
              <a:t>House Bill 588</a:t>
            </a:r>
          </a:p>
          <a:p>
            <a:pPr lvl="1"/>
            <a:r>
              <a:rPr lang="en-US" dirty="0" smtClean="0"/>
              <a:t>Top 10% of high school class guarantees admissions to any Texas state school</a:t>
            </a:r>
          </a:p>
          <a:p>
            <a:pPr lvl="1"/>
            <a:r>
              <a:rPr lang="en-US" dirty="0" smtClean="0"/>
              <a:t>Driven by push back against race based affirmative action</a:t>
            </a:r>
          </a:p>
          <a:p>
            <a:pPr lvl="1"/>
            <a:r>
              <a:rPr lang="en-US" dirty="0" smtClean="0"/>
              <a:t>Class and family situation is considered for students not admitted under 10% rule</a:t>
            </a:r>
          </a:p>
          <a:p>
            <a:pPr lvl="2"/>
            <a:r>
              <a:rPr lang="en-US" dirty="0" smtClean="0"/>
              <a:t>Economic and educational privilege is not a large consideration</a:t>
            </a:r>
          </a:p>
          <a:p>
            <a:pPr lvl="1"/>
            <a:endParaRPr lang="en-US" dirty="0" smtClean="0"/>
          </a:p>
          <a:p>
            <a:pPr lvl="1"/>
            <a:endParaRPr lang="en-US" dirty="0" smtClean="0"/>
          </a:p>
          <a:p>
            <a:pPr lvl="2"/>
            <a:endParaRPr lang="en-US" dirty="0" smtClean="0"/>
          </a:p>
        </p:txBody>
      </p:sp>
    </p:spTree>
    <p:extLst>
      <p:ext uri="{BB962C8B-B14F-4D97-AF65-F5344CB8AC3E}">
        <p14:creationId xmlns:p14="http://schemas.microsoft.com/office/powerpoint/2010/main" val="17157968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Further Research</a:t>
            </a:r>
            <a:endParaRPr lang="en-US" dirty="0"/>
          </a:p>
        </p:txBody>
      </p:sp>
      <p:sp>
        <p:nvSpPr>
          <p:cNvPr id="3" name="Content Placeholder 2"/>
          <p:cNvSpPr>
            <a:spLocks noGrp="1"/>
          </p:cNvSpPr>
          <p:nvPr>
            <p:ph sz="quarter" idx="1"/>
          </p:nvPr>
        </p:nvSpPr>
        <p:spPr>
          <a:xfrm>
            <a:off x="301752" y="1527047"/>
            <a:ext cx="8665874" cy="4839159"/>
          </a:xfrm>
        </p:spPr>
        <p:txBody>
          <a:bodyPr>
            <a:normAutofit lnSpcReduction="10000"/>
          </a:bodyPr>
          <a:lstStyle/>
          <a:p>
            <a:r>
              <a:rPr lang="en-US" dirty="0" smtClean="0"/>
              <a:t>Suggestions for India</a:t>
            </a:r>
          </a:p>
          <a:p>
            <a:pPr lvl="1"/>
            <a:r>
              <a:rPr lang="en-US" dirty="0" smtClean="0"/>
              <a:t>Update caste criteria with familial income criteria</a:t>
            </a:r>
          </a:p>
          <a:p>
            <a:pPr lvl="1"/>
            <a:r>
              <a:rPr lang="en-US" dirty="0" smtClean="0"/>
              <a:t>Too much emphasis based on class, even if policies are positive</a:t>
            </a:r>
          </a:p>
          <a:p>
            <a:r>
              <a:rPr lang="en-US" dirty="0" smtClean="0"/>
              <a:t>Suggestions for the U.S.</a:t>
            </a:r>
          </a:p>
          <a:p>
            <a:pPr lvl="1"/>
            <a:r>
              <a:rPr lang="en-US" dirty="0" smtClean="0"/>
              <a:t>Consider the benefit of diversity to all of the student body</a:t>
            </a:r>
          </a:p>
          <a:p>
            <a:pPr lvl="1"/>
            <a:r>
              <a:rPr lang="en-US" dirty="0" smtClean="0"/>
              <a:t>Top 10% rule is a start, but more is needed for low SES students</a:t>
            </a:r>
          </a:p>
          <a:p>
            <a:r>
              <a:rPr lang="en-US" dirty="0" smtClean="0"/>
              <a:t>Further Research</a:t>
            </a:r>
          </a:p>
          <a:p>
            <a:pPr lvl="1"/>
            <a:r>
              <a:rPr lang="en-US" dirty="0" smtClean="0"/>
              <a:t>Efforts being made to weed out the “creamy layer” or the groups that do not need AA to increase their access to higher education</a:t>
            </a:r>
          </a:p>
          <a:p>
            <a:pPr lvl="1"/>
            <a:r>
              <a:rPr lang="en-US" dirty="0" smtClean="0"/>
              <a:t>Retention of students admitted under different phases or types of Affirmative Action</a:t>
            </a:r>
          </a:p>
          <a:p>
            <a:pPr lvl="2"/>
            <a:r>
              <a:rPr lang="en-US" dirty="0"/>
              <a:t>W</a:t>
            </a:r>
            <a:r>
              <a:rPr lang="en-US" dirty="0" smtClean="0"/>
              <a:t>hich policies are most successful for increasing access to low SES students?</a:t>
            </a:r>
          </a:p>
          <a:p>
            <a:pPr marL="0" indent="0">
              <a:buNone/>
            </a:pPr>
            <a:endParaRPr lang="en-US" dirty="0"/>
          </a:p>
        </p:txBody>
      </p:sp>
    </p:spTree>
    <p:extLst>
      <p:ext uri="{BB962C8B-B14F-4D97-AF65-F5344CB8AC3E}">
        <p14:creationId xmlns:p14="http://schemas.microsoft.com/office/powerpoint/2010/main" val="29179610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188132" y="1401608"/>
            <a:ext cx="8779494" cy="5089873"/>
          </a:xfrm>
        </p:spPr>
        <p:txBody>
          <a:bodyPr>
            <a:normAutofit lnSpcReduction="10000"/>
          </a:bodyPr>
          <a:lstStyle/>
          <a:p>
            <a:r>
              <a:rPr lang="en-US" sz="1200" u="sng" dirty="0"/>
              <a:t>Primary Sources</a:t>
            </a:r>
            <a:endParaRPr lang="en-US" sz="1200" dirty="0"/>
          </a:p>
          <a:p>
            <a:r>
              <a:rPr lang="en-US" sz="1200" dirty="0"/>
              <a:t>Constitution of India (1947). Republic of India. Retrieved from http://</a:t>
            </a:r>
            <a:r>
              <a:rPr lang="en-US" sz="1200" dirty="0" err="1"/>
              <a:t>india.gov.in</a:t>
            </a:r>
            <a:r>
              <a:rPr lang="en-US" sz="1200" dirty="0"/>
              <a:t>/my-government/</a:t>
            </a:r>
          </a:p>
          <a:p>
            <a:r>
              <a:rPr lang="en-US" sz="1200" dirty="0" err="1"/>
              <a:t>Mandal</a:t>
            </a:r>
            <a:r>
              <a:rPr lang="en-US" sz="1200" dirty="0"/>
              <a:t> Commission Report (1978). Republic of India. Retrieved from http://</a:t>
            </a:r>
            <a:r>
              <a:rPr lang="en-US" sz="1200" dirty="0" err="1"/>
              <a:t>india.gov.in</a:t>
            </a:r>
            <a:r>
              <a:rPr lang="en-US" sz="1200" dirty="0"/>
              <a:t>/my-government/</a:t>
            </a:r>
          </a:p>
          <a:p>
            <a:r>
              <a:rPr lang="en-US" sz="1200" dirty="0"/>
              <a:t>Texas House Bill No. 588 (1997). Retrieved from </a:t>
            </a:r>
            <a:r>
              <a:rPr lang="en-US" sz="1200" u="sng" dirty="0">
                <a:hlinkClick r:id="rId2"/>
              </a:rPr>
              <a:t>http://www.legis.state.tx.us</a:t>
            </a:r>
            <a:r>
              <a:rPr lang="en-US" sz="1200" dirty="0"/>
              <a:t> </a:t>
            </a:r>
          </a:p>
          <a:p>
            <a:r>
              <a:rPr lang="en-US" sz="1200" u="sng" dirty="0"/>
              <a:t>Secondary Sources</a:t>
            </a:r>
            <a:endParaRPr lang="en-US" sz="1200" dirty="0"/>
          </a:p>
          <a:p>
            <a:r>
              <a:rPr lang="en-US" sz="1200" dirty="0"/>
              <a:t>Beckwith, F., &amp; Jones, T. E. (1997). </a:t>
            </a:r>
            <a:r>
              <a:rPr lang="en-US" sz="1200" i="1" dirty="0"/>
              <a:t>Affirmative action: Social justice or reverse discrimination?</a:t>
            </a:r>
            <a:r>
              <a:rPr lang="en-US" sz="1200" dirty="0"/>
              <a:t>. Amherst: Prometheus Books.</a:t>
            </a:r>
          </a:p>
          <a:p>
            <a:r>
              <a:rPr lang="en-US" sz="1200" dirty="0" err="1"/>
              <a:t>Chandola</a:t>
            </a:r>
            <a:r>
              <a:rPr lang="en-US" sz="1200" dirty="0"/>
              <a:t>, M. V. (1992). Affirmative action in India and the United States: the untouchable and black experience. </a:t>
            </a:r>
            <a:r>
              <a:rPr lang="en-US" sz="1200" i="1" dirty="0"/>
              <a:t>Indiana International &amp; Comparative Law Review, 3</a:t>
            </a:r>
            <a:r>
              <a:rPr lang="en-US" sz="1200" dirty="0"/>
              <a:t>(1), 101.</a:t>
            </a:r>
          </a:p>
          <a:p>
            <a:r>
              <a:rPr lang="en-US" sz="1200" dirty="0"/>
              <a:t>Combs, G. &amp; </a:t>
            </a:r>
            <a:r>
              <a:rPr lang="en-US" sz="1200" dirty="0" err="1"/>
              <a:t>Nadkarni</a:t>
            </a:r>
            <a:r>
              <a:rPr lang="en-US" sz="1200" dirty="0"/>
              <a:t>, S. (May 2005). The tale of two cultures: Attitudes towards affirmative action in the United States and India. </a:t>
            </a:r>
            <a:r>
              <a:rPr lang="en-US" sz="1200" i="1" dirty="0"/>
              <a:t>Journal of World Business, 40</a:t>
            </a:r>
            <a:r>
              <a:rPr lang="en-US" sz="1200" dirty="0"/>
              <a:t>(2), 158-171.</a:t>
            </a:r>
          </a:p>
          <a:p>
            <a:r>
              <a:rPr lang="en-US" sz="1200" dirty="0"/>
              <a:t>Cunningham, C. D. (Fall 1999). Affirmative action: India’s example. </a:t>
            </a:r>
            <a:r>
              <a:rPr lang="en-US" sz="1200" i="1" dirty="0"/>
              <a:t>Civil Rights Journal. </a:t>
            </a:r>
            <a:r>
              <a:rPr lang="en-US" sz="1200" dirty="0"/>
              <a:t>Retrieved from http://</a:t>
            </a:r>
            <a:r>
              <a:rPr lang="en-US" sz="1200" dirty="0" err="1"/>
              <a:t>law.gsu.edu</a:t>
            </a:r>
            <a:r>
              <a:rPr lang="en-US" sz="1200" dirty="0"/>
              <a:t>/Equality/</a:t>
            </a:r>
            <a:r>
              <a:rPr lang="en-US" sz="1200" dirty="0" err="1"/>
              <a:t>CivRtsJournal.pdf</a:t>
            </a:r>
            <a:endParaRPr lang="en-US" sz="1200" dirty="0"/>
          </a:p>
          <a:p>
            <a:r>
              <a:rPr lang="en-US" sz="1200" dirty="0"/>
              <a:t>Desai, S. &amp; </a:t>
            </a:r>
            <a:r>
              <a:rPr lang="en-US" sz="1200" dirty="0" err="1"/>
              <a:t>Kulkarni</a:t>
            </a:r>
            <a:r>
              <a:rPr lang="en-US" sz="1200" dirty="0"/>
              <a:t>, V. (May 2008). Changing Educational Inequalities in India in the Context of Affirmative Action. </a:t>
            </a:r>
            <a:r>
              <a:rPr lang="en-US" sz="1200" i="1" dirty="0"/>
              <a:t>Demography,</a:t>
            </a:r>
            <a:r>
              <a:rPr lang="en-US" sz="1200" dirty="0"/>
              <a:t> </a:t>
            </a:r>
            <a:r>
              <a:rPr lang="en-US" sz="1200" i="1" dirty="0"/>
              <a:t>45</a:t>
            </a:r>
            <a:r>
              <a:rPr lang="en-US" sz="1200" dirty="0"/>
              <a:t>(2), 245–270.</a:t>
            </a:r>
          </a:p>
          <a:p>
            <a:r>
              <a:rPr lang="en-US" sz="1200" dirty="0" err="1"/>
              <a:t>Fägerlind</a:t>
            </a:r>
            <a:r>
              <a:rPr lang="en-US" sz="1200" dirty="0"/>
              <a:t>, I., &amp; </a:t>
            </a:r>
            <a:r>
              <a:rPr lang="en-US" sz="1200" dirty="0" err="1"/>
              <a:t>Saha</a:t>
            </a:r>
            <a:r>
              <a:rPr lang="en-US" sz="1200" dirty="0"/>
              <a:t>, L. (1989). The Origins of Modern Development Thought, </a:t>
            </a:r>
            <a:r>
              <a:rPr lang="en-US" sz="1200" i="1" dirty="0"/>
              <a:t>Education and National Development </a:t>
            </a:r>
            <a:r>
              <a:rPr lang="en-US" sz="1200" dirty="0"/>
              <a:t>(pp. 3-31). Oxford: </a:t>
            </a:r>
            <a:r>
              <a:rPr lang="en-US" sz="1200" dirty="0" err="1"/>
              <a:t>Pergamon</a:t>
            </a:r>
            <a:r>
              <a:rPr lang="en-US" sz="1200" dirty="0"/>
              <a:t> Press.</a:t>
            </a:r>
          </a:p>
          <a:p>
            <a:r>
              <a:rPr lang="en-US" sz="1200" dirty="0"/>
              <a:t>Harris, G. (7 October 2012). With affirmative action, India’s rich gain school slots meant for poor. </a:t>
            </a:r>
            <a:r>
              <a:rPr lang="en-US" sz="1200" i="1" dirty="0"/>
              <a:t>New York Times. </a:t>
            </a:r>
            <a:r>
              <a:rPr lang="en-US" sz="1200" dirty="0"/>
              <a:t>Retrieved from </a:t>
            </a:r>
            <a:r>
              <a:rPr lang="en-US" sz="1200" u="sng" dirty="0">
                <a:hlinkClick r:id="rId3"/>
              </a:rPr>
              <a:t>http://www.nytimes.com/</a:t>
            </a:r>
            <a:r>
              <a:rPr lang="en-US" sz="1200" dirty="0"/>
              <a:t> </a:t>
            </a:r>
          </a:p>
          <a:p>
            <a:r>
              <a:rPr lang="en-US" sz="1200" dirty="0"/>
              <a:t>Lynch, K. (1989). </a:t>
            </a:r>
            <a:r>
              <a:rPr lang="en-US" sz="1200" i="1" dirty="0"/>
              <a:t>The hidden curriculum: Reproduction in Education, a Reappraisal. </a:t>
            </a:r>
            <a:r>
              <a:rPr lang="en-US" sz="1200" dirty="0"/>
              <a:t>Philadelphia: The </a:t>
            </a:r>
            <a:r>
              <a:rPr lang="en-US" sz="1200" dirty="0" err="1"/>
              <a:t>Falmer</a:t>
            </a:r>
            <a:r>
              <a:rPr lang="en-US" sz="1200" dirty="0"/>
              <a:t> Press.</a:t>
            </a:r>
          </a:p>
          <a:p>
            <a:r>
              <a:rPr lang="en-US" sz="1200" dirty="0"/>
              <a:t>Parikh, S. (1997). </a:t>
            </a:r>
            <a:r>
              <a:rPr lang="en-US" sz="1200" i="1" dirty="0"/>
              <a:t>The politics of preference: Democratic institutions and affirmative action in the United States and India. </a:t>
            </a:r>
            <a:r>
              <a:rPr lang="en-US" sz="1200" dirty="0"/>
              <a:t>Ann Arbor: University of Michigan Press. </a:t>
            </a:r>
          </a:p>
          <a:p>
            <a:r>
              <a:rPr lang="en-US" sz="1200" dirty="0"/>
              <a:t>Sowell, T. (2004). </a:t>
            </a:r>
            <a:r>
              <a:rPr lang="en-US" sz="1200" i="1" dirty="0"/>
              <a:t>Affirmative action around the world: An empirical study. </a:t>
            </a:r>
            <a:r>
              <a:rPr lang="en-US" sz="1200" dirty="0"/>
              <a:t>New Haven: Yale University Press. </a:t>
            </a:r>
          </a:p>
          <a:p>
            <a:r>
              <a:rPr lang="en-US" sz="1200" dirty="0" err="1"/>
              <a:t>Weisskopf</a:t>
            </a:r>
            <a:r>
              <a:rPr lang="en-US" sz="1200" dirty="0"/>
              <a:t>, T. E. (2004). </a:t>
            </a:r>
            <a:r>
              <a:rPr lang="en-US" sz="1200" i="1" dirty="0"/>
              <a:t>Affirmative action in the United States and India: A comparative perspective. </a:t>
            </a:r>
            <a:r>
              <a:rPr lang="en-US" sz="1200" dirty="0"/>
              <a:t>New York: </a:t>
            </a:r>
            <a:r>
              <a:rPr lang="en-US" sz="1200" dirty="0" err="1"/>
              <a:t>Routledge</a:t>
            </a:r>
            <a:r>
              <a:rPr lang="en-US" sz="1200" dirty="0"/>
              <a:t>. </a:t>
            </a:r>
          </a:p>
          <a:p>
            <a:r>
              <a:rPr lang="en-US" sz="1200" dirty="0"/>
              <a:t>Wyatt-Nichol, H., Brown, S., &amp; Haynes, W. (2012). </a:t>
            </a:r>
            <a:r>
              <a:rPr lang="en-US" sz="1200" i="1" dirty="0"/>
              <a:t>Journal of Public Affairs Education, 17</a:t>
            </a:r>
            <a:r>
              <a:rPr lang="en-US" sz="1200" dirty="0"/>
              <a:t>(2), 187-208.</a:t>
            </a:r>
          </a:p>
          <a:p>
            <a:pPr marL="0" indent="0">
              <a:buNone/>
            </a:pPr>
            <a:endParaRPr lang="en-US" dirty="0"/>
          </a:p>
        </p:txBody>
      </p:sp>
    </p:spTree>
    <p:extLst>
      <p:ext uri="{BB962C8B-B14F-4D97-AF65-F5344CB8AC3E}">
        <p14:creationId xmlns:p14="http://schemas.microsoft.com/office/powerpoint/2010/main" val="20354583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705</TotalTime>
  <Words>1539</Words>
  <Application>Microsoft Macintosh PowerPoint</Application>
  <PresentationFormat>On-screen Show (4:3)</PresentationFormat>
  <Paragraphs>128</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Affirmative action in India and the United States</vt:lpstr>
      <vt:lpstr>Issue and Research Question</vt:lpstr>
      <vt:lpstr>Literature Review </vt:lpstr>
      <vt:lpstr>Literature Review cont’d.</vt:lpstr>
      <vt:lpstr>Conflict Perspective</vt:lpstr>
      <vt:lpstr>Methodology</vt:lpstr>
      <vt:lpstr>Analysis of Findings</vt:lpstr>
      <vt:lpstr>Suggestions and Further Research</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Palmer</dc:creator>
  <cp:lastModifiedBy>Julie Palmer</cp:lastModifiedBy>
  <cp:revision>97</cp:revision>
  <dcterms:created xsi:type="dcterms:W3CDTF">2014-04-29T02:21:39Z</dcterms:created>
  <dcterms:modified xsi:type="dcterms:W3CDTF">2015-04-14T04:01:39Z</dcterms:modified>
</cp:coreProperties>
</file>